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6" r:id="rId11"/>
    <p:sldId id="267" r:id="rId12"/>
    <p:sldId id="268" r:id="rId13"/>
    <p:sldId id="276" r:id="rId14"/>
    <p:sldId id="269" r:id="rId15"/>
    <p:sldId id="270" r:id="rId16"/>
    <p:sldId id="271" r:id="rId17"/>
    <p:sldId id="273" r:id="rId18"/>
    <p:sldId id="272" r:id="rId19"/>
    <p:sldId id="274" r:id="rId20"/>
    <p:sldId id="275" r:id="rId2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819F8B-A8A6-4AD2-9369-D0CF10C965C2}" v="1" dt="2025-02-24T16:14:01.6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70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F5A0DE-66E1-49B8-A9FF-016015400208}" type="datetimeFigureOut">
              <a:rPr lang="de-DE" smtClean="0"/>
              <a:t>24.02.2025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8436D1-EE90-4967-94C2-6B2F730CE3D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7735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412A71-F08D-76A6-B5CB-24170434FB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59B34B0-9A01-BBDA-BCE2-889B856F05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B2BB0A0-F4FB-0BFA-CD66-EDB63E8C0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9E18E-EBC4-4390-B0CB-FE54EBBD8D23}" type="datetime1">
              <a:rPr lang="de-DE" smtClean="0"/>
              <a:t>24.02.2025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FC65953-420A-D80C-4EDC-8E95A8F32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3D2893-FA7D-3238-5650-018A21946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E0A20-5198-4FE5-9508-EBC4E33C077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6330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C8F437-F7D5-E3C7-3EC7-BC1BABC0F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71F1129-6185-DD82-141E-C6D5451939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36D9F46-B062-2BBF-8F34-73875E1C7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A10B9-E758-4F93-BE59-34052377B342}" type="datetime1">
              <a:rPr lang="de-DE" smtClean="0"/>
              <a:t>24.02.2025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2C9E511-DA85-6836-A62F-5754E3BDC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3B7EE07-67F3-9568-FAF6-72E057451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E0A20-5198-4FE5-9508-EBC4E33C077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9565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BC479B94-40BF-C678-4773-0D7FEBCFC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2688196-7ECF-7450-F5FF-13E282E7BE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6491713-3AB9-069C-DC19-A0731E097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DD508-C253-456F-B420-44954CC121F2}" type="datetime1">
              <a:rPr lang="de-DE" smtClean="0"/>
              <a:t>24.02.2025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C792A59-B492-1F16-99D0-CE18A6443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EE8C80B-4EF0-B1DF-A580-5E4B7484B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E0A20-5198-4FE5-9508-EBC4E33C077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2899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05C5C1-AF1F-D1BB-7137-B822D1124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1F4C10D-F258-DBB2-E9B6-FE78F82302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DEF645D-11B8-4DB9-32E4-84F59432D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4758D-0BEC-4D6B-BFF0-6238B4A1170B}" type="datetime1">
              <a:rPr lang="de-DE" smtClean="0"/>
              <a:t>24.02.2025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4C0FC6B-AB04-9C15-B65F-44730DCAB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81BF557-FAA1-65AC-7A06-AFE135ABF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E0A20-5198-4FE5-9508-EBC4E33C077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6750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B2AA76-8612-FA33-9910-A1864F652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9777F8E-FD59-3082-9A58-508EA45A76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FCB2B40-3861-4327-28C6-E7BD4834A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42898-CF62-4A8A-BA4E-4551A3F47B54}" type="datetime1">
              <a:rPr lang="de-DE" smtClean="0"/>
              <a:t>24.02.2025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4E2F4F9-C38B-22B0-39BB-5FD74CB40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72B9103-7885-DDC6-3BEF-9C9BEC337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E0A20-5198-4FE5-9508-EBC4E33C077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5630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36ADFC-BCEC-9937-44C1-76818B0F3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A5108D-0B13-0E87-C3BA-985512918B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9C883D7-B61A-E566-8CF6-F2B6FF9D6A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A032498-3858-0CFE-1DCB-230BDFFD1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C7230-EB66-49C0-A3CA-F738348210FB}" type="datetime1">
              <a:rPr lang="de-DE" smtClean="0"/>
              <a:t>24.02.2025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FC49036-7E50-2885-CEDC-107425205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576C76D-C235-D704-F3EA-C7EFC98F0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E0A20-5198-4FE5-9508-EBC4E33C077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3593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844E7D-8A6A-2503-43F5-5AF09A7A0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17B7CD5-4A30-322B-8429-F2BE17434D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73BAA17-05B3-D8DA-9797-BB194B4FAA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E7C0829-0B91-C153-1AFB-112EE48839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3E1BA28-4968-97FE-86B1-6E9C48BCAB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61F9D326-AA76-A8B8-F281-36BDDA0E3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0A383-9CE0-4427-A763-6E77E8B32A76}" type="datetime1">
              <a:rPr lang="de-DE" smtClean="0"/>
              <a:t>24.02.2025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ADAC7ED-5049-9167-83D4-F102E79DF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13F75CE6-E5C2-C060-D5D8-C1487A1D0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E0A20-5198-4FE5-9508-EBC4E33C077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1051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8492DA-80C2-DBA1-B7E2-423A0E898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33B7611-E3C2-0F6E-24C1-9421C7B7B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097C1-AB1B-4D98-A711-01091F80F453}" type="datetime1">
              <a:rPr lang="de-DE" smtClean="0"/>
              <a:t>24.02.2025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9001352-2057-B9BE-E6E4-5DC1D0671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2B55FC5-458C-7248-BEB1-10A60F369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E0A20-5198-4FE5-9508-EBC4E33C077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8543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9208A59-4EE2-948B-0F5E-654A3D26F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32DBB-D80F-4144-A8A2-8929271652BE}" type="datetime1">
              <a:rPr lang="de-DE" smtClean="0"/>
              <a:t>24.02.2025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9E2C5DE-99D0-C004-CA3D-A8356F919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AD9B9AD-AEF4-2EEB-0CE1-D830BB8A5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E0A20-5198-4FE5-9508-EBC4E33C077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4643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E69EB6-63FF-A1A8-882C-606079278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A90173D-4DA5-BB3E-97D3-DE56ACD62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85F6E67-D07A-3FC7-4EA1-AC84F446D4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A005533-554D-77E3-2370-1796EC93A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A4FD8-B0B2-40E8-A4B3-7877BDF870E5}" type="datetime1">
              <a:rPr lang="de-DE" smtClean="0"/>
              <a:t>24.02.2025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7167CDF-3F36-1333-3F95-F2599988F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2BD8E1F-F8F5-E8C0-2149-2BAF03542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E0A20-5198-4FE5-9508-EBC4E33C077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6950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15D06F-9D2A-B2A8-C3D1-6A0F3FC88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28118465-DEF8-8D40-736F-563E4470CE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6CCB817-B280-D4C9-C6FD-2F7AF004CD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CF256C2-2837-2FA0-B8B5-DB8FE0338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5D543-7D48-4323-B46D-4031006837D9}" type="datetime1">
              <a:rPr lang="de-DE" smtClean="0"/>
              <a:t>24.02.2025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A15CF3A-B78E-0E5E-52EF-5C13DAAAD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40D62B6-6929-9937-8F70-DD900BF61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E0A20-5198-4FE5-9508-EBC4E33C077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9312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F8D4A519-B28A-84E7-69EF-215F00365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182FF0C-5B71-85B4-A6E1-6A8F411220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4DAC156-597B-5F2A-EE2C-63E2AB77CA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B1E01D1-E266-4FA4-AB12-533858D092A2}" type="datetime1">
              <a:rPr lang="de-DE" smtClean="0"/>
              <a:t>24.02.2025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460D317-53DB-0A86-D1E6-CFF0BD2AFC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DE4A598-C544-4ABC-DB1C-05396C0E0C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A0E0A20-5198-4FE5-9508-EBC4E33C077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0911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DE5A4F-EA46-8871-B0D5-850EFB82BD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CRC - DMA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62E896E-BE31-A3E1-F7AC-EA24F1DD93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Paketweise Berechnung von CRC-Prüfsummen</a:t>
            </a:r>
          </a:p>
        </p:txBody>
      </p:sp>
    </p:spTree>
    <p:extLst>
      <p:ext uri="{BB962C8B-B14F-4D97-AF65-F5344CB8AC3E}">
        <p14:creationId xmlns:p14="http://schemas.microsoft.com/office/powerpoint/2010/main" val="2119187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84CA91-0C34-0FB8-6435-B1059A381F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6BA161-2CAB-F274-F3CC-33DD243F7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Konzept und Umsetzung des CRC-DMA-IP</a:t>
            </a:r>
            <a:br>
              <a:rPr lang="de-DE" dirty="0"/>
            </a:br>
            <a:r>
              <a:rPr lang="de-DE" sz="3600" dirty="0"/>
              <a:t>DMA-Komponente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760A7CE-273C-FEB9-7402-89EC400223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06441" y="1943189"/>
            <a:ext cx="5867400" cy="4483735"/>
          </a:xfrm>
        </p:spPr>
        <p:txBody>
          <a:bodyPr>
            <a:normAutofit/>
          </a:bodyPr>
          <a:lstStyle/>
          <a:p>
            <a:r>
              <a:rPr lang="de-DE" dirty="0"/>
              <a:t>AXI-Lite-Slave Schnittstelle zum Setzen/Lesen der Register</a:t>
            </a:r>
          </a:p>
          <a:p>
            <a:r>
              <a:rPr lang="de-DE" dirty="0" err="1"/>
              <a:t>Full</a:t>
            </a:r>
            <a:r>
              <a:rPr lang="de-DE" dirty="0"/>
              <a:t>-AXI-Master zum Schreiben und Lesen der Datenpakete</a:t>
            </a:r>
          </a:p>
          <a:p>
            <a:r>
              <a:rPr lang="de-DE" dirty="0"/>
              <a:t>AXI-Stream Schnittstellen für Daten</a:t>
            </a:r>
          </a:p>
          <a:p>
            <a:r>
              <a:rPr lang="de-DE" dirty="0"/>
              <a:t>Signale von FIFOs geben Füllstände an</a:t>
            </a:r>
          </a:p>
          <a:p>
            <a:r>
              <a:rPr lang="de-DE" dirty="0"/>
              <a:t>Ausgangssignale für konfigurierte CRC-Parameter</a:t>
            </a:r>
          </a:p>
        </p:txBody>
      </p:sp>
      <p:pic>
        <p:nvPicPr>
          <p:cNvPr id="5" name="Inhaltsplatzhalter 4" descr="Ein Bild, das Text, Screenshot, Schrift, Zahl enthält.&#10;&#10;KI-generierte Inhalte können fehlerhaft sein.">
            <a:extLst>
              <a:ext uri="{FF2B5EF4-FFF2-40B4-BE49-F238E27FC236}">
                <a16:creationId xmlns:a16="http://schemas.microsoft.com/office/drawing/2014/main" id="{A72AA417-F456-24C9-1BE4-312E48C24CE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9" t="7482" r="6296" b="7722"/>
          <a:stretch/>
        </p:blipFill>
        <p:spPr>
          <a:xfrm>
            <a:off x="518159" y="2593428"/>
            <a:ext cx="4719998" cy="3183255"/>
          </a:xfrm>
        </p:spPr>
      </p:pic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F2EF3496-EB80-1B45-63D6-A4174318B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E0A20-5198-4FE5-9508-EBC4E33C077F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62718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AE1A77-19DC-6AAD-37EE-128D1050FE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A62753-3D2C-29AB-7DEE-BECF50526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Konzept und Umsetzung des CRC-DMA-IP</a:t>
            </a:r>
            <a:br>
              <a:rPr lang="de-DE" dirty="0"/>
            </a:br>
            <a:r>
              <a:rPr lang="de-DE" sz="3600" dirty="0"/>
              <a:t>DMA-Komponente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799A82B-3E79-536E-9A9C-5FEC57C7F3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06441" y="2005149"/>
            <a:ext cx="5867400" cy="4487726"/>
          </a:xfrm>
        </p:spPr>
        <p:txBody>
          <a:bodyPr>
            <a:normAutofit/>
          </a:bodyPr>
          <a:lstStyle/>
          <a:p>
            <a:r>
              <a:rPr lang="de-DE" dirty="0" err="1"/>
              <a:t>Full</a:t>
            </a:r>
            <a:r>
              <a:rPr lang="de-DE" dirty="0"/>
              <a:t>-AXI-Master: Schreiben und Lesen gleichzeitig</a:t>
            </a:r>
          </a:p>
          <a:p>
            <a:r>
              <a:rPr lang="de-DE" dirty="0"/>
              <a:t>Schreiben/Lesen erfolgt in Bursts von 16 Worten</a:t>
            </a:r>
          </a:p>
          <a:p>
            <a:r>
              <a:rPr lang="de-DE" dirty="0"/>
              <a:t>4kb-Adressgrenzen werden nicht überschritten</a:t>
            </a:r>
          </a:p>
          <a:p>
            <a:r>
              <a:rPr lang="de-DE" dirty="0"/>
              <a:t>Markiert mit M_AXIS_LAST-Signal letztes Wort eines Datenpakets</a:t>
            </a:r>
          </a:p>
          <a:p>
            <a:r>
              <a:rPr lang="de-DE" dirty="0"/>
              <a:t>Erzeugt Interrupt</a:t>
            </a:r>
          </a:p>
        </p:txBody>
      </p:sp>
      <p:pic>
        <p:nvPicPr>
          <p:cNvPr id="5" name="Inhaltsplatzhalter 4" descr="Ein Bild, das Text, Screenshot, Schrift, Zahl enthält.&#10;&#10;KI-generierte Inhalte können fehlerhaft sein.">
            <a:extLst>
              <a:ext uri="{FF2B5EF4-FFF2-40B4-BE49-F238E27FC236}">
                <a16:creationId xmlns:a16="http://schemas.microsoft.com/office/drawing/2014/main" id="{0A740088-2487-3E5C-4AFF-9C30FA43B14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9" t="7482" r="6296" b="7722"/>
          <a:stretch/>
        </p:blipFill>
        <p:spPr>
          <a:xfrm>
            <a:off x="518159" y="2593428"/>
            <a:ext cx="4719998" cy="3183255"/>
          </a:xfrm>
        </p:spPr>
      </p:pic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D16E5D5-9EE5-1B59-CB81-E05D895E7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E0A20-5198-4FE5-9508-EBC4E33C077F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74712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31523C-F450-A741-9C78-7F330BCD1F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B16DA2-93F3-7AFF-9BDA-9D175814E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Konzept und Umsetzung des CRC-DMA-IP</a:t>
            </a:r>
            <a:br>
              <a:rPr lang="de-DE" dirty="0"/>
            </a:br>
            <a:r>
              <a:rPr lang="de-DE" sz="3600" dirty="0"/>
              <a:t>Architecture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3B3A801-407C-054B-9398-A2397A91A5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8823" y="3889612"/>
            <a:ext cx="10584977" cy="2722730"/>
          </a:xfrm>
        </p:spPr>
        <p:txBody>
          <a:bodyPr>
            <a:normAutofit/>
          </a:bodyPr>
          <a:lstStyle/>
          <a:p>
            <a:endParaRPr lang="de-DE" dirty="0"/>
          </a:p>
        </p:txBody>
      </p:sp>
      <p:pic>
        <p:nvPicPr>
          <p:cNvPr id="11" name="Inhaltsplatzhalter 10" descr="Ein Bild, das Text, Diagramm, Reihe, parallel enthält.&#10;&#10;KI-generierte Inhalte können fehlerhaft sein.">
            <a:extLst>
              <a:ext uri="{FF2B5EF4-FFF2-40B4-BE49-F238E27FC236}">
                <a16:creationId xmlns:a16="http://schemas.microsoft.com/office/drawing/2014/main" id="{F713F5DE-A975-5C97-2A81-082B1EEB681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9" y="1726913"/>
            <a:ext cx="12137571" cy="4471119"/>
          </a:xfrm>
        </p:spPr>
      </p:pic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EA7C5A1-85FB-53F4-B97F-BC81C5C87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E0A20-5198-4FE5-9508-EBC4E33C077F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05208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DAF012-DBD2-E95F-AFF1-C049BEAFCF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494CB7-8FD5-B4CE-30B5-E04690953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Konzept und Umsetzung des CRC-DMA-IP</a:t>
            </a:r>
            <a:br>
              <a:rPr lang="de-DE" dirty="0"/>
            </a:br>
            <a:r>
              <a:rPr lang="de-DE" sz="3600" dirty="0"/>
              <a:t>Einbindung in ein Gesamtsystem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70CC608-D62F-6E12-3DF2-B07A5E6A01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8823" y="3889612"/>
            <a:ext cx="10584977" cy="2722730"/>
          </a:xfrm>
        </p:spPr>
        <p:txBody>
          <a:bodyPr>
            <a:normAutofit/>
          </a:bodyPr>
          <a:lstStyle/>
          <a:p>
            <a:endParaRPr lang="de-DE" dirty="0"/>
          </a:p>
        </p:txBody>
      </p:sp>
      <p:pic>
        <p:nvPicPr>
          <p:cNvPr id="12" name="Inhaltsplatzhalter 11" descr="Ein Bild, das Text, Diagramm, Screenshot, Reihe enthält.&#10;&#10;KI-generierte Inhalte können fehlerhaft sein.">
            <a:extLst>
              <a:ext uri="{FF2B5EF4-FFF2-40B4-BE49-F238E27FC236}">
                <a16:creationId xmlns:a16="http://schemas.microsoft.com/office/drawing/2014/main" id="{3F7C7B78-51CA-F780-E077-C5659DE3A63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757" y="1587143"/>
            <a:ext cx="9201107" cy="4970608"/>
          </a:xfrm>
        </p:spPr>
      </p:pic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06519E1-AFE1-B2B5-4F23-3BE0498E6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E0A20-5198-4FE5-9508-EBC4E33C077F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99708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A36B9E-B3D5-B522-671C-7AB1745433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9AFD7F-0263-7F1D-0A6E-118396C2F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Software - Treiberfunktion</a:t>
            </a:r>
            <a:br>
              <a:rPr lang="de-DE" dirty="0"/>
            </a:br>
            <a:r>
              <a:rPr lang="de-DE" sz="3600" dirty="0" err="1"/>
              <a:t>Structs</a:t>
            </a:r>
            <a:endParaRPr lang="de-DE" sz="3600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9089677-16AC-55B8-D045-CC3DC8627B5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F10489C1-048C-D5F0-51B8-EFE3D239CEE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7331" y="1821301"/>
            <a:ext cx="11917338" cy="4159069"/>
          </a:xfrm>
        </p:spPr>
      </p:pic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0B5704F8-9888-F6CC-0D35-3EA05521B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E0A20-5198-4FE5-9508-EBC4E33C077F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47464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F4DB2F-B77E-62D9-EFC2-AB13EB5106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DBE618-5B9B-D43E-D1BB-D93238A3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Software - Treiberfunktion</a:t>
            </a:r>
            <a:br>
              <a:rPr lang="de-DE" dirty="0"/>
            </a:br>
            <a:r>
              <a:rPr lang="de-DE" sz="3600" dirty="0" err="1"/>
              <a:t>Structs</a:t>
            </a:r>
            <a:endParaRPr lang="de-DE" sz="3600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183D59CF-2CF2-0A63-F3A7-8ECF3059AE4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7013DB6-3984-0FC6-ADF8-5A7DD37B76F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75DC0FA-D532-5EB7-DECD-350DECA7A9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39" y="1968926"/>
            <a:ext cx="4301867" cy="2612088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024C6770-9FE2-812C-370C-0939F53793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9910" y="1330657"/>
            <a:ext cx="7223853" cy="5084696"/>
          </a:xfrm>
          <a:prstGeom prst="rect">
            <a:avLst/>
          </a:prstGeom>
        </p:spPr>
      </p:pic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6A2EA0F-BE00-D64F-37F3-28ECFAD06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E0A20-5198-4FE5-9508-EBC4E33C077F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82421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DBD9F1-C8D9-E943-A287-7E81ABCC3F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005BFC-7F88-C6DD-A2CF-D11B5504B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Testkonzept und Ergebnisse</a:t>
            </a:r>
            <a:br>
              <a:rPr lang="de-DE" dirty="0"/>
            </a:br>
            <a:r>
              <a:rPr lang="de-DE" sz="3600" dirty="0" err="1"/>
              <a:t>Testbench</a:t>
            </a:r>
            <a:r>
              <a:rPr lang="de-DE" sz="3600" dirty="0"/>
              <a:t> für CRC-Berechnungskomponente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10CD4873-A4AA-8CA5-9053-C5F8CD942C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6028" y="5649327"/>
            <a:ext cx="10817772" cy="1103570"/>
          </a:xfrm>
        </p:spPr>
        <p:txBody>
          <a:bodyPr>
            <a:normAutofit fontScale="92500"/>
          </a:bodyPr>
          <a:lstStyle/>
          <a:p>
            <a:r>
              <a:rPr lang="de-DE" dirty="0"/>
              <a:t>C-Programm dient als Referenz für berechnete Prüfsummen</a:t>
            </a:r>
          </a:p>
          <a:p>
            <a:r>
              <a:rPr lang="de-DE" dirty="0"/>
              <a:t>Testet insgesamt 24 verschiedene Kombinationen von CRC-Parametern</a:t>
            </a:r>
          </a:p>
        </p:txBody>
      </p:sp>
      <p:pic>
        <p:nvPicPr>
          <p:cNvPr id="5" name="Inhaltsplatzhalter 4" descr="Ein Bild, das Screenshot, Farbigkeit, Schaltung enthält.&#10;&#10;KI-generierte Inhalte können fehlerhaft sein.">
            <a:extLst>
              <a:ext uri="{FF2B5EF4-FFF2-40B4-BE49-F238E27FC236}">
                <a16:creationId xmlns:a16="http://schemas.microsoft.com/office/drawing/2014/main" id="{C37E0EFB-4EB6-2B96-8F19-AEAF15CB4DA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02" y="1690688"/>
            <a:ext cx="11835596" cy="3816749"/>
          </a:xfrm>
        </p:spPr>
      </p:pic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9F61808-2F45-6287-3B72-80EE70ECD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E0A20-5198-4FE5-9508-EBC4E33C077F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78789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CBB903-4484-AB72-AFE9-730BEA7EFF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CECA83-5630-87E0-49CC-9FF9242A1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Testkonzept und Ergebnisse</a:t>
            </a:r>
            <a:br>
              <a:rPr lang="de-DE" dirty="0"/>
            </a:br>
            <a:r>
              <a:rPr lang="de-DE" sz="3600" dirty="0"/>
              <a:t>Simulation CRC-DMA-IP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60C8890-38FB-9A9D-690C-1A8FB20917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4138" y="4598956"/>
            <a:ext cx="11240814" cy="1970010"/>
          </a:xfrm>
        </p:spPr>
        <p:txBody>
          <a:bodyPr>
            <a:normAutofit/>
          </a:bodyPr>
          <a:lstStyle/>
          <a:p>
            <a:r>
              <a:rPr lang="de-DE" dirty="0"/>
              <a:t>Manuelle </a:t>
            </a:r>
            <a:r>
              <a:rPr lang="de-DE" dirty="0" err="1"/>
              <a:t>Testbench</a:t>
            </a:r>
            <a:endParaRPr lang="de-DE" dirty="0"/>
          </a:p>
          <a:p>
            <a:r>
              <a:rPr lang="de-DE" dirty="0"/>
              <a:t>Fokus ist </a:t>
            </a:r>
            <a:r>
              <a:rPr lang="de-DE" dirty="0" err="1"/>
              <a:t>Verfikation</a:t>
            </a:r>
            <a:r>
              <a:rPr lang="de-DE" dirty="0"/>
              <a:t> des DMA-Verhaltens</a:t>
            </a:r>
          </a:p>
          <a:p>
            <a:r>
              <a:rPr lang="de-DE" dirty="0"/>
              <a:t>Komponente </a:t>
            </a:r>
            <a:r>
              <a:rPr lang="de-DE" b="1" dirty="0"/>
              <a:t>axi3_slave_verif </a:t>
            </a:r>
            <a:r>
              <a:rPr lang="de-DE" dirty="0"/>
              <a:t>simuliert </a:t>
            </a:r>
            <a:r>
              <a:rPr lang="de-DE" dirty="0" err="1"/>
              <a:t>Full</a:t>
            </a:r>
            <a:r>
              <a:rPr lang="de-DE" dirty="0"/>
              <a:t>-AXI-Slave Schnittstelle</a:t>
            </a:r>
            <a:endParaRPr lang="de-DE" b="1" dirty="0"/>
          </a:p>
        </p:txBody>
      </p:sp>
      <p:pic>
        <p:nvPicPr>
          <p:cNvPr id="5" name="Inhaltsplatzhalter 4" descr="Ein Bild, das Text, Schrift, Reihe, Diagramm enthält.&#10;&#10;KI-generierte Inhalte können fehlerhaft sein.">
            <a:extLst>
              <a:ext uri="{FF2B5EF4-FFF2-40B4-BE49-F238E27FC236}">
                <a16:creationId xmlns:a16="http://schemas.microsoft.com/office/drawing/2014/main" id="{DDA993AF-69A1-4669-0E9A-8A4753B831B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37" y="1578631"/>
            <a:ext cx="11632326" cy="3020324"/>
          </a:xfrm>
        </p:spPr>
      </p:pic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E34049B-0471-0000-8C8E-4C887EB6F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E0A20-5198-4FE5-9508-EBC4E33C077F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23068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F043CF-FEC9-FD85-DF23-F4E28920AB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EBC5B3-3EF9-9E33-4517-27F0C4031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Testkonzept und Ergebnisse</a:t>
            </a:r>
            <a:br>
              <a:rPr lang="de-DE" dirty="0"/>
            </a:br>
            <a:r>
              <a:rPr lang="de-DE" sz="3600" dirty="0"/>
              <a:t>Testprogramm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110C045F-3E74-8F59-8E3B-78ED471E53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3432" y="1694670"/>
            <a:ext cx="5181600" cy="4798205"/>
          </a:xfrm>
        </p:spPr>
        <p:txBody>
          <a:bodyPr>
            <a:normAutofit lnSpcReduction="10000"/>
          </a:bodyPr>
          <a:lstStyle/>
          <a:p>
            <a:r>
              <a:rPr lang="de-DE" dirty="0"/>
              <a:t>Wird unter Linux ausgeführt</a:t>
            </a:r>
          </a:p>
          <a:p>
            <a:r>
              <a:rPr lang="de-DE" dirty="0"/>
              <a:t>Erzeugt zufällige Daten</a:t>
            </a:r>
          </a:p>
          <a:p>
            <a:r>
              <a:rPr lang="de-DE" dirty="0"/>
              <a:t>IP wird mit zufälliger Paketgröße und –</a:t>
            </a:r>
            <a:r>
              <a:rPr lang="de-DE" dirty="0" err="1"/>
              <a:t>anzahl</a:t>
            </a:r>
            <a:r>
              <a:rPr lang="de-DE" dirty="0"/>
              <a:t> konfiguriert</a:t>
            </a:r>
          </a:p>
          <a:p>
            <a:r>
              <a:rPr lang="de-DE" dirty="0"/>
              <a:t>Von IP berechnete CRCs werden mit  von Software berechneten CRCs überprüft</a:t>
            </a:r>
          </a:p>
          <a:p>
            <a:r>
              <a:rPr lang="de-DE" dirty="0"/>
              <a:t>Nur sicher getestet bis Paketanzahl von 100 und –</a:t>
            </a:r>
            <a:r>
              <a:rPr lang="de-DE" dirty="0" err="1"/>
              <a:t>größe</a:t>
            </a:r>
            <a:r>
              <a:rPr lang="de-DE" dirty="0"/>
              <a:t> von 10.000</a:t>
            </a:r>
          </a:p>
          <a:p>
            <a:pPr marL="914400" lvl="1" indent="-457200">
              <a:buFont typeface="+mj-lt"/>
              <a:buAutoNum type="arabicPeriod"/>
            </a:pPr>
            <a:endParaRPr lang="de-DE" dirty="0"/>
          </a:p>
        </p:txBody>
      </p:sp>
      <p:pic>
        <p:nvPicPr>
          <p:cNvPr id="5" name="Inhaltsplatzhalter 4" descr="Ein Bild, das Text, Screenshot, Schrift, Zahl enthält.&#10;&#10;KI-generierte Inhalte können fehlerhaft sein.">
            <a:extLst>
              <a:ext uri="{FF2B5EF4-FFF2-40B4-BE49-F238E27FC236}">
                <a16:creationId xmlns:a16="http://schemas.microsoft.com/office/drawing/2014/main" id="{14A4AB98-E09A-07CF-906C-0141AA02A05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44" y="1779242"/>
            <a:ext cx="5749756" cy="4342094"/>
          </a:xfrm>
        </p:spPr>
      </p:pic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33D1FFD-AAE9-ECA2-60E1-E964A2E54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E0A20-5198-4FE5-9508-EBC4E33C077F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30467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7C5D4E-2CC9-B95E-E5B9-2853981A91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FF24F2-E12C-DF7A-4366-B08CC36D0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Fazit und Ausblick</a:t>
            </a:r>
            <a:endParaRPr lang="de-DE" sz="36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AF5BDB0-6693-125A-3B32-38B0589712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Erfolgreiche Verifikation des CRC-DMA-IP durch das Testprogramm</a:t>
            </a:r>
          </a:p>
          <a:p>
            <a:r>
              <a:rPr lang="de-DE" dirty="0"/>
              <a:t>Verbesserungsmöglichkeiten:</a:t>
            </a:r>
          </a:p>
          <a:p>
            <a:pPr lvl="1"/>
            <a:r>
              <a:rPr lang="de-DE" dirty="0"/>
              <a:t>Schnellere CRC-Berechnung</a:t>
            </a:r>
          </a:p>
          <a:p>
            <a:pPr lvl="1"/>
            <a:r>
              <a:rPr lang="de-DE" dirty="0"/>
              <a:t>Vorzeitiges Stoppen des IPs</a:t>
            </a:r>
          </a:p>
          <a:p>
            <a:pPr lvl="1"/>
            <a:r>
              <a:rPr lang="de-DE" dirty="0"/>
              <a:t>Adressierung auf ein Byte genau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C0F8F90-EB47-AD95-B40F-890E7E375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E0A20-5198-4FE5-9508-EBC4E33C077F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7268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899CC7-303D-299B-A846-D59A04F76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Inhaltsverzeichnis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0C14154-7014-4893-D0B5-8CAED55425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Was ist CRC?</a:t>
            </a:r>
          </a:p>
          <a:p>
            <a:r>
              <a:rPr lang="de-DE" dirty="0"/>
              <a:t>Konzept und Umsetzung des CRC-DMA-IP</a:t>
            </a:r>
          </a:p>
          <a:p>
            <a:r>
              <a:rPr lang="de-DE" dirty="0"/>
              <a:t>Software - Treiberfunktion</a:t>
            </a:r>
          </a:p>
          <a:p>
            <a:r>
              <a:rPr lang="de-DE" dirty="0"/>
              <a:t>Testkonzept und Ergebnisse</a:t>
            </a:r>
          </a:p>
          <a:p>
            <a:r>
              <a:rPr lang="de-DE" dirty="0"/>
              <a:t>Fazit und Ausblick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7EEC3AE-3CA9-BFDB-68F5-FE3AF8CBB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E0A20-5198-4FE5-9508-EBC4E33C077F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21578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D933B8-DA44-07D5-35FA-D2F5F5121B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9D455F-E70A-0C11-6C07-A33E61B831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50940"/>
            <a:ext cx="9144000" cy="2387600"/>
          </a:xfrm>
        </p:spPr>
        <p:txBody>
          <a:bodyPr/>
          <a:lstStyle/>
          <a:p>
            <a:r>
              <a:rPr lang="de-DE" dirty="0"/>
              <a:t>Vielen Dank für Ihre Aufmerksamkeit!</a:t>
            </a:r>
            <a:endParaRPr lang="de-DE" sz="3600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38F50B4-947B-17D3-5390-EFD3D899D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E0A20-5198-4FE5-9508-EBC4E33C077F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3311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5E1DE4-54AB-846B-F68B-481C2E6C3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 ist CRC?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BE3A843-8C97-645A-9CB5-519FAFFA72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CRC (</a:t>
            </a:r>
            <a:r>
              <a:rPr lang="de-DE" dirty="0" err="1"/>
              <a:t>Cyclic</a:t>
            </a:r>
            <a:r>
              <a:rPr lang="de-DE" dirty="0"/>
              <a:t> </a:t>
            </a:r>
            <a:r>
              <a:rPr lang="de-DE" dirty="0" err="1"/>
              <a:t>Redundancy</a:t>
            </a:r>
            <a:r>
              <a:rPr lang="de-DE" dirty="0"/>
              <a:t> Check) ist eine Prüfsummenberechnung, die auf Polynomdivision beruht</a:t>
            </a:r>
          </a:p>
          <a:p>
            <a:r>
              <a:rPr lang="de-DE" dirty="0"/>
              <a:t>Die CRC-Berechnung hat verschiedene Parameter:</a:t>
            </a:r>
          </a:p>
          <a:p>
            <a:pPr lvl="1"/>
            <a:r>
              <a:rPr lang="de-DE" dirty="0"/>
              <a:t>CRC-Länge</a:t>
            </a:r>
          </a:p>
          <a:p>
            <a:pPr lvl="1"/>
            <a:r>
              <a:rPr lang="de-DE" dirty="0"/>
              <a:t>Generatorpolynom / Polynomial</a:t>
            </a:r>
          </a:p>
          <a:p>
            <a:pPr lvl="1"/>
            <a:r>
              <a:rPr lang="de-DE" dirty="0"/>
              <a:t>Initialwert / Initial Value</a:t>
            </a:r>
          </a:p>
          <a:p>
            <a:pPr lvl="1"/>
            <a:r>
              <a:rPr lang="de-DE" dirty="0"/>
              <a:t>Eingangsreflexion / Input </a:t>
            </a:r>
            <a:r>
              <a:rPr lang="de-DE" dirty="0" err="1"/>
              <a:t>Reflected</a:t>
            </a:r>
            <a:endParaRPr lang="de-DE" dirty="0"/>
          </a:p>
          <a:p>
            <a:pPr lvl="1"/>
            <a:r>
              <a:rPr lang="de-DE" dirty="0"/>
              <a:t>Ergebnisreflexion / Output </a:t>
            </a:r>
            <a:r>
              <a:rPr lang="de-DE" dirty="0" err="1"/>
              <a:t>Reflected</a:t>
            </a:r>
            <a:endParaRPr lang="de-DE" dirty="0"/>
          </a:p>
          <a:p>
            <a:pPr lvl="1"/>
            <a:r>
              <a:rPr lang="de-DE" dirty="0"/>
              <a:t>Finales XOR / Final XOR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1C50977-B877-4F52-3A99-EA9178BA8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E0A20-5198-4FE5-9508-EBC4E33C077F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5398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A85981-D646-670B-0ADB-47284AFFE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Konzept und Umsetzung des CRC-DMA-IP</a:t>
            </a:r>
          </a:p>
        </p:txBody>
      </p:sp>
      <p:pic>
        <p:nvPicPr>
          <p:cNvPr id="5" name="Inhaltsplatzhalter 4" descr="Ein Bild, das Text, Screenshot, Schrift, Diagramm enthält.&#10;&#10;KI-generierte Inhalte können fehlerhaft sein.">
            <a:extLst>
              <a:ext uri="{FF2B5EF4-FFF2-40B4-BE49-F238E27FC236}">
                <a16:creationId xmlns:a16="http://schemas.microsoft.com/office/drawing/2014/main" id="{897DF68F-2D50-10A8-1EF1-4079AEDC71B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06" t="17056" r="18407" b="20538"/>
          <a:stretch/>
        </p:blipFill>
        <p:spPr>
          <a:xfrm>
            <a:off x="903889" y="2201916"/>
            <a:ext cx="4955628" cy="3105210"/>
          </a:xfrm>
        </p:spPr>
      </p:pic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A5FE67B-B8B7-A1F6-F976-84BABDBD8AE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dirty="0"/>
              <a:t>Paketweises Lesen von Daten aus dem Speicher</a:t>
            </a:r>
          </a:p>
          <a:p>
            <a:r>
              <a:rPr lang="de-DE" dirty="0"/>
              <a:t>IP berechnet CRC-Prüfsumme über jedes einzelne Paket</a:t>
            </a:r>
          </a:p>
          <a:p>
            <a:r>
              <a:rPr lang="de-DE" dirty="0"/>
              <a:t>Datenpakete werden wieder in den Speicher geschrieben mit angehängter Prüfsumme</a:t>
            </a:r>
          </a:p>
          <a:p>
            <a:r>
              <a:rPr lang="de-DE" dirty="0"/>
              <a:t>Interrupt markiert Ende des Berechnungsvorgangs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BA01A92-185B-B055-04BE-C409F1910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E0A20-5198-4FE5-9508-EBC4E33C077F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2952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88F133-E28A-FD56-D18B-EFAE6E6524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98BE46-8B9E-2999-AE0B-0BC1F2397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Konzept und Umsetzung des CRC-DMA-IP</a:t>
            </a:r>
            <a:br>
              <a:rPr lang="de-DE" dirty="0"/>
            </a:br>
            <a:r>
              <a:rPr lang="de-DE" sz="3600" dirty="0"/>
              <a:t>Entity / Schnittstellen</a:t>
            </a:r>
          </a:p>
        </p:txBody>
      </p:sp>
      <p:pic>
        <p:nvPicPr>
          <p:cNvPr id="5" name="Inhaltsplatzhalter 4" descr="Ein Bild, das Text, Screenshot, Schrift, Diagramm enthält.&#10;&#10;KI-generierte Inhalte können fehlerhaft sein.">
            <a:extLst>
              <a:ext uri="{FF2B5EF4-FFF2-40B4-BE49-F238E27FC236}">
                <a16:creationId xmlns:a16="http://schemas.microsoft.com/office/drawing/2014/main" id="{CD7B6A6D-A0E0-71EA-1080-CC684F7AD1D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06" t="17056" r="18407" b="20538"/>
          <a:stretch/>
        </p:blipFill>
        <p:spPr>
          <a:xfrm>
            <a:off x="903889" y="2201916"/>
            <a:ext cx="4955628" cy="3105210"/>
          </a:xfrm>
        </p:spPr>
      </p:pic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831DF34-2D92-8253-2588-FA49F1B73A7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dirty="0"/>
              <a:t>AXI-Lite-Slave Interface für die Konfiguration und Steuerung</a:t>
            </a:r>
          </a:p>
          <a:p>
            <a:r>
              <a:rPr lang="de-DE" dirty="0" err="1"/>
              <a:t>Full</a:t>
            </a:r>
            <a:r>
              <a:rPr lang="de-DE" dirty="0"/>
              <a:t>-AXI-Master Interface zum Lesen und Schreiben des Speichers</a:t>
            </a:r>
          </a:p>
          <a:p>
            <a:r>
              <a:rPr lang="de-DE" dirty="0" err="1"/>
              <a:t>Interruptausgang</a:t>
            </a:r>
            <a:r>
              <a:rPr lang="de-DE" dirty="0"/>
              <a:t> zur Synchronisation mit der CPU</a:t>
            </a:r>
          </a:p>
          <a:p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00591896-3571-55A9-5910-887F8CE41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E0A20-5198-4FE5-9508-EBC4E33C077F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1335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0C570D-1B64-DDF4-29FF-88E5E79F7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Konzept und Umsetzung des CRC-DMA-IP</a:t>
            </a:r>
            <a:br>
              <a:rPr lang="de-DE" dirty="0"/>
            </a:br>
            <a:r>
              <a:rPr lang="de-DE" sz="3600" dirty="0"/>
              <a:t>Registerübersicht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B166E0C9-4675-742F-7A9B-1903E6A7530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42397"/>
          <a:stretch/>
        </p:blipFill>
        <p:spPr>
          <a:xfrm>
            <a:off x="1124839" y="2050977"/>
            <a:ext cx="9942321" cy="4201049"/>
          </a:xfrm>
          <a:prstGeom prst="rect">
            <a:avLst/>
          </a:prstGeom>
        </p:spPr>
      </p:pic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D1B2DC7-6862-1FB9-E7C8-F633F038E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E0A20-5198-4FE5-9508-EBC4E33C077F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618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0D92E8-56FE-48CA-9A49-915EFFC179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73B75E-34CD-2441-026A-24072B70B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Konzept und Umsetzung des CRC-DMA-IP</a:t>
            </a:r>
            <a:br>
              <a:rPr lang="de-DE" dirty="0"/>
            </a:br>
            <a:r>
              <a:rPr lang="de-DE" sz="3600" dirty="0"/>
              <a:t>Registerübersicht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7D6BD99E-379E-464F-6AE9-9ECC20F3576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56905"/>
          <a:stretch/>
        </p:blipFill>
        <p:spPr>
          <a:xfrm>
            <a:off x="506673" y="2473657"/>
            <a:ext cx="11178654" cy="3533810"/>
          </a:xfrm>
        </p:spPr>
      </p:pic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4D54F1F-F8FF-E44A-C9EC-A32ED5D0C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E0A20-5198-4FE5-9508-EBC4E33C077F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776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E30AC3-3BDE-DF02-FFCA-45D94BB581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0FCCF8-C59E-3058-B807-F3F1F5C72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Konzept und Umsetzung des CRC-DMA-IP</a:t>
            </a:r>
            <a:br>
              <a:rPr lang="de-DE" dirty="0"/>
            </a:br>
            <a:r>
              <a:rPr lang="de-DE" sz="3600" dirty="0"/>
              <a:t>Architecture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08C9E3F-557C-86EB-9450-CA5060BB03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8823" y="3889612"/>
            <a:ext cx="10584977" cy="2722730"/>
          </a:xfrm>
        </p:spPr>
        <p:txBody>
          <a:bodyPr>
            <a:normAutofit/>
          </a:bodyPr>
          <a:lstStyle/>
          <a:p>
            <a:r>
              <a:rPr lang="de-DE" dirty="0"/>
              <a:t>Das CRC-DMA besteht aus vier Komponenten:</a:t>
            </a:r>
          </a:p>
          <a:p>
            <a:pPr lvl="1"/>
            <a:r>
              <a:rPr lang="de-DE" dirty="0"/>
              <a:t>DMA-Komponente:                                 </a:t>
            </a:r>
            <a:r>
              <a:rPr lang="de-DE" b="1" dirty="0" err="1"/>
              <a:t>axis_dma</a:t>
            </a:r>
            <a:endParaRPr lang="de-DE" b="1" dirty="0"/>
          </a:p>
          <a:p>
            <a:pPr lvl="1"/>
            <a:r>
              <a:rPr lang="de-DE" dirty="0"/>
              <a:t>CRC-Berechnungskomponente:      </a:t>
            </a:r>
            <a:r>
              <a:rPr lang="de-DE" b="1" dirty="0" err="1"/>
              <a:t>axis_crc</a:t>
            </a:r>
            <a:endParaRPr lang="de-DE" b="1" dirty="0"/>
          </a:p>
          <a:p>
            <a:pPr lvl="1"/>
            <a:r>
              <a:rPr lang="de-DE" dirty="0"/>
              <a:t>FIFO für Lesedaten:                                </a:t>
            </a:r>
            <a:r>
              <a:rPr lang="de-DE" b="1" dirty="0"/>
              <a:t>axis_fifo_0</a:t>
            </a:r>
          </a:p>
          <a:p>
            <a:pPr lvl="1"/>
            <a:r>
              <a:rPr lang="de-DE" dirty="0"/>
              <a:t>FIFO für Schreibdaten                           </a:t>
            </a:r>
            <a:r>
              <a:rPr lang="de-DE" b="1" dirty="0"/>
              <a:t>axis_fifo_1</a:t>
            </a:r>
          </a:p>
          <a:p>
            <a:r>
              <a:rPr lang="de-DE" dirty="0"/>
              <a:t>Kommunikation über AXI-Stream Schnittstellen</a:t>
            </a:r>
          </a:p>
        </p:txBody>
      </p:sp>
      <p:pic>
        <p:nvPicPr>
          <p:cNvPr id="12" name="Inhaltsplatzhalter 11" descr="Ein Bild, das Text, Reihe, Schrift, Screenshot enthält.&#10;&#10;KI-generierte Inhalte können fehlerhaft sein.">
            <a:extLst>
              <a:ext uri="{FF2B5EF4-FFF2-40B4-BE49-F238E27FC236}">
                <a16:creationId xmlns:a16="http://schemas.microsoft.com/office/drawing/2014/main" id="{687866F3-4520-E692-72BC-C3244874DD6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06" b="17192"/>
          <a:stretch/>
        </p:blipFill>
        <p:spPr>
          <a:xfrm>
            <a:off x="0" y="1690688"/>
            <a:ext cx="12275849" cy="1998720"/>
          </a:xfrm>
        </p:spPr>
      </p:pic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C12A929-7CF8-7733-9CB9-FC6A931F6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E0A20-5198-4FE5-9508-EBC4E33C077F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3869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247292-3201-41CF-1C85-3EBA343BE7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E08D5B-E284-DF7C-FD1F-679EEAD9D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Konzept und Umsetzung des CRC-DMA-IP</a:t>
            </a:r>
            <a:br>
              <a:rPr lang="de-DE" dirty="0"/>
            </a:br>
            <a:r>
              <a:rPr lang="de-DE" sz="3600" dirty="0"/>
              <a:t>CRC-Berechnungskomponente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FAE4E0F-3EF0-2BB8-1A0E-0008B79D92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834482"/>
          </a:xfrm>
        </p:spPr>
        <p:txBody>
          <a:bodyPr>
            <a:normAutofit/>
          </a:bodyPr>
          <a:lstStyle/>
          <a:p>
            <a:r>
              <a:rPr lang="de-DE" dirty="0"/>
              <a:t>Annahme und Widergabe der Daten über AXI-Stream Schnittstellen</a:t>
            </a:r>
          </a:p>
          <a:p>
            <a:r>
              <a:rPr lang="de-DE" dirty="0"/>
              <a:t>Extrasignale für CRC-Parameter</a:t>
            </a:r>
          </a:p>
          <a:p>
            <a:r>
              <a:rPr lang="de-DE" dirty="0"/>
              <a:t>3 Takte pro ein 32-Bit-Wort</a:t>
            </a:r>
          </a:p>
          <a:p>
            <a:r>
              <a:rPr lang="de-DE" dirty="0"/>
              <a:t>LAST-Signal markiert Ende eines Datenpakets</a:t>
            </a:r>
          </a:p>
          <a:p>
            <a:pPr marL="0" indent="0">
              <a:buNone/>
            </a:pPr>
            <a:r>
              <a:rPr lang="de-DE" dirty="0"/>
              <a:t>      -&gt; Komponenten hängt CRC-   Prüfsumme an Datenstrom an</a:t>
            </a:r>
          </a:p>
        </p:txBody>
      </p:sp>
      <p:pic>
        <p:nvPicPr>
          <p:cNvPr id="8" name="Inhaltsplatzhalter 7" descr="Ein Bild, das Text, Screenshot, Schrift, Zahl enthält.&#10;&#10;KI-generierte Inhalte können fehlerhaft sein.">
            <a:extLst>
              <a:ext uri="{FF2B5EF4-FFF2-40B4-BE49-F238E27FC236}">
                <a16:creationId xmlns:a16="http://schemas.microsoft.com/office/drawing/2014/main" id="{B129B85D-4BF2-DEEF-BD45-2B808728639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1" t="7196" r="9768" b="7148"/>
          <a:stretch/>
        </p:blipFill>
        <p:spPr>
          <a:xfrm>
            <a:off x="727880" y="2097514"/>
            <a:ext cx="4981433" cy="3973580"/>
          </a:xfrm>
        </p:spPr>
      </p:pic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1F4F9A3-6826-7293-7B30-0809D59AB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E0A20-5198-4FE5-9508-EBC4E33C077F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52547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468</Words>
  <Application>Microsoft Office PowerPoint</Application>
  <PresentationFormat>Breitbild</PresentationFormat>
  <Paragraphs>96</Paragraphs>
  <Slides>20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4" baseType="lpstr">
      <vt:lpstr>Aptos</vt:lpstr>
      <vt:lpstr>Aptos Display</vt:lpstr>
      <vt:lpstr>Arial</vt:lpstr>
      <vt:lpstr>Office</vt:lpstr>
      <vt:lpstr>CRC - DMA</vt:lpstr>
      <vt:lpstr>Inhaltsverzeichnis</vt:lpstr>
      <vt:lpstr>Was ist CRC?</vt:lpstr>
      <vt:lpstr>Konzept und Umsetzung des CRC-DMA-IP</vt:lpstr>
      <vt:lpstr>Konzept und Umsetzung des CRC-DMA-IP Entity / Schnittstellen</vt:lpstr>
      <vt:lpstr>Konzept und Umsetzung des CRC-DMA-IP Registerübersicht</vt:lpstr>
      <vt:lpstr>Konzept und Umsetzung des CRC-DMA-IP Registerübersicht</vt:lpstr>
      <vt:lpstr>Konzept und Umsetzung des CRC-DMA-IP Architecture</vt:lpstr>
      <vt:lpstr>Konzept und Umsetzung des CRC-DMA-IP CRC-Berechnungskomponente</vt:lpstr>
      <vt:lpstr>Konzept und Umsetzung des CRC-DMA-IP DMA-Komponente</vt:lpstr>
      <vt:lpstr>Konzept und Umsetzung des CRC-DMA-IP DMA-Komponente</vt:lpstr>
      <vt:lpstr>Konzept und Umsetzung des CRC-DMA-IP Architecture</vt:lpstr>
      <vt:lpstr>Konzept und Umsetzung des CRC-DMA-IP Einbindung in ein Gesamtsystem</vt:lpstr>
      <vt:lpstr>Software - Treiberfunktion Structs</vt:lpstr>
      <vt:lpstr>Software - Treiberfunktion Structs</vt:lpstr>
      <vt:lpstr>Testkonzept und Ergebnisse Testbench für CRC-Berechnungskomponente</vt:lpstr>
      <vt:lpstr>Testkonzept und Ergebnisse Simulation CRC-DMA-IP</vt:lpstr>
      <vt:lpstr>Testkonzept und Ergebnisse Testprogramm</vt:lpstr>
      <vt:lpstr>Fazit und Ausblick</vt:lpstr>
      <vt:lpstr>Vielen Dank für Ihre Aufmerksamkeit!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Matthias Biermann</dc:creator>
  <cp:lastModifiedBy>Biermann, Matthias</cp:lastModifiedBy>
  <cp:revision>5</cp:revision>
  <dcterms:created xsi:type="dcterms:W3CDTF">2025-02-18T13:13:36Z</dcterms:created>
  <dcterms:modified xsi:type="dcterms:W3CDTF">2025-02-24T16:26:14Z</dcterms:modified>
</cp:coreProperties>
</file>